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0" r:id="rId1"/>
    <p:sldMasterId id="2147483781" r:id="rId2"/>
    <p:sldMasterId id="2147483782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70" r:id="rId11"/>
    <p:sldId id="271" r:id="rId12"/>
    <p:sldId id="266" r:id="rId13"/>
    <p:sldId id="275" r:id="rId14"/>
    <p:sldId id="274" r:id="rId15"/>
    <p:sldId id="268" r:id="rId16"/>
    <p:sldId id="269" r:id="rId17"/>
    <p:sldId id="276" r:id="rId18"/>
  </p:sldIdLst>
  <p:sldSz cx="24377650" cy="13716000"/>
  <p:notesSz cx="6858000" cy="9144000"/>
  <p:embeddedFontLst>
    <p:embeddedFont>
      <p:font typeface="Amatic SC" panose="00000500000000000000" pitchFamily="2" charset="-79"/>
      <p:regular r:id="rId20"/>
      <p:bold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Inconsolata" panose="020B0604020202020204" charset="0"/>
      <p:regular r:id="rId26"/>
      <p:bold r:id="rId27"/>
    </p:embeddedFont>
    <p:embeddedFont>
      <p:font typeface="Lato Light" panose="020F0302020204030203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Black" panose="02000000000000000000" pitchFamily="2" charset="0"/>
      <p:bold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  <p:embeddedFont>
      <p:font typeface="Roboto Thin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2896">
          <p15:clr>
            <a:srgbClr val="9AA0A6"/>
          </p15:clr>
        </p15:guide>
        <p15:guide id="6" orient="horz" pos="24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0C2C74-B4C5-4CE6-BEDB-7009B19D5CE6}">
  <a:tblStyle styleId="{FC0C2C74-B4C5-4CE6-BEDB-7009B19D5C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2" y="564"/>
      </p:cViewPr>
      <p:guideLst>
        <p:guide pos="958"/>
        <p:guide orient="horz" pos="8160"/>
        <p:guide orient="horz" pos="480"/>
        <p:guide pos="14398"/>
        <p:guide orient="horz" pos="2896"/>
        <p:guide orient="horz" pos="24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0.fntdata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8bda237455_4_3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8bda237455_4_3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09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95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8bda237455_0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8bda237455_0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8bda23745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8bda23745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8bda23745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8bda23745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03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a237455_4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a237455_4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a237455_4_2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a237455_4_2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a237455_4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a237455_4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04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28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3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581AAA-6A5A-4BF9-A5AA-90CDD6F00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8089" y="37933"/>
            <a:ext cx="1359526" cy="1347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F3E68-8C72-4987-A83D-462CF5AF56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56" y="12294392"/>
            <a:ext cx="1359526" cy="1347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DF519-99C6-4FBE-BECB-A363725F38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8304" y="78438"/>
            <a:ext cx="1359526" cy="1347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374F4B-4E48-4270-B30A-DB66E8CE7C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66426" y="76289"/>
            <a:ext cx="1359526" cy="1347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7B41B4-1E97-4375-BC7A-331D96087E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56" y="12294392"/>
            <a:ext cx="1359526" cy="1347333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43FBCA-6414-4453-ABA1-016DC9308D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56" y="12294392"/>
            <a:ext cx="1359526" cy="1347333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ADFCF98-F2F9-483A-9A23-BC01DF21E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56" y="12294392"/>
            <a:ext cx="1359526" cy="1347333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 userDrawn="1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5B3301-7F5F-4447-BA86-F905C25688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3318" y="218870"/>
            <a:ext cx="1359526" cy="1347333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" b="119"/>
          <a:stretch/>
        </p:blipFill>
        <p:spPr>
          <a:xfrm>
            <a:off x="18460995" y="2300943"/>
            <a:ext cx="5206840" cy="10170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307635" y="2286495"/>
            <a:ext cx="5360200" cy="10165398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 dirty="0"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DEC08-F340-400A-9E4D-E7DC88BE72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4804" y="183952"/>
            <a:ext cx="1359526" cy="1347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7BC67-2E34-43D7-BDF2-EC8EEC1D6D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3"/>
            <a:ext cx="24377650" cy="13716000"/>
          </a:xfrm>
          <a:prstGeom prst="rect">
            <a:avLst/>
          </a:prstGeom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D1CD0-455D-4AEB-8A88-882F596954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5798" y="241723"/>
            <a:ext cx="1359526" cy="1347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3" r:id="rId12"/>
    <p:sldLayoutId id="2147483665" r:id="rId13"/>
    <p:sldLayoutId id="2147483667" r:id="rId14"/>
    <p:sldLayoutId id="2147483668" r:id="rId15"/>
    <p:sldLayoutId id="2147483669" r:id="rId16"/>
    <p:sldLayoutId id="2147483670" r:id="rId17"/>
    <p:sldLayoutId id="2147483672" r:id="rId18"/>
    <p:sldLayoutId id="2147483673" r:id="rId19"/>
    <p:sldLayoutId id="2147483677" r:id="rId20"/>
    <p:sldLayoutId id="2147483679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13733106" y="4305917"/>
            <a:ext cx="10644544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AD162-D95A-4AF4-B89A-B9171E16445C}"/>
              </a:ext>
            </a:extLst>
          </p:cNvPr>
          <p:cNvSpPr txBox="1"/>
          <p:nvPr/>
        </p:nvSpPr>
        <p:spPr>
          <a:xfrm>
            <a:off x="12188825" y="11649540"/>
            <a:ext cx="11889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Prepared by Eric Loi</a:t>
            </a:r>
          </a:p>
          <a:p>
            <a:r>
              <a:rPr lang="en-US" sz="3200" dirty="0">
                <a:solidFill>
                  <a:schemeClr val="bg1"/>
                </a:solidFill>
              </a:rPr>
              <a:t>Team members:  Md </a:t>
            </a:r>
            <a:r>
              <a:rPr lang="en-US" sz="3200" dirty="0" err="1">
                <a:solidFill>
                  <a:schemeClr val="bg1"/>
                </a:solidFill>
              </a:rPr>
              <a:t>Iftakher</a:t>
            </a:r>
            <a:r>
              <a:rPr lang="en-US" sz="3200" dirty="0">
                <a:solidFill>
                  <a:schemeClr val="bg1"/>
                </a:solidFill>
              </a:rPr>
              <a:t> Hossain, Lucas </a:t>
            </a:r>
            <a:r>
              <a:rPr lang="en-US" sz="3200" dirty="0" err="1">
                <a:solidFill>
                  <a:schemeClr val="bg1"/>
                </a:solidFill>
              </a:rPr>
              <a:t>Domanski</a:t>
            </a:r>
            <a:r>
              <a:rPr lang="en-US" sz="3200" dirty="0">
                <a:solidFill>
                  <a:schemeClr val="bg1"/>
                </a:solidFill>
              </a:rPr>
              <a:t>, Eric Loi</a:t>
            </a:r>
          </a:p>
          <a:p>
            <a:r>
              <a:rPr lang="en-US" sz="3200" dirty="0">
                <a:solidFill>
                  <a:schemeClr val="bg1"/>
                </a:solidFill>
              </a:rPr>
              <a:t>May 6th,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14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146"/>
          <p:cNvSpPr txBox="1">
            <a:spLocks noGrp="1"/>
          </p:cNvSpPr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05" name="Google Shape;2405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 Against WordPress on Target 1    (1/2)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12" name="Google Shape;2412;p147"/>
          <p:cNvSpPr txBox="1">
            <a:spLocks noGrp="1"/>
          </p:cNvSpPr>
          <p:nvPr>
            <p:ph type="body" idx="3"/>
          </p:nvPr>
        </p:nvSpPr>
        <p:spPr>
          <a:xfrm>
            <a:off x="642897" y="2937022"/>
            <a:ext cx="23003292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4400" dirty="0">
                <a:solidFill>
                  <a:schemeClr val="dk1"/>
                </a:solidFill>
              </a:rPr>
              <a:t>Why It Works: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Keeping updated patches to WordPress, the PHP version and plugins is the easiest way to mitigate exploits/vulnerabilities.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 err="1">
                <a:solidFill>
                  <a:schemeClr val="dk1"/>
                </a:solidFill>
              </a:rPr>
              <a:t>Wordfence</a:t>
            </a:r>
            <a:r>
              <a:rPr lang="en-US" sz="4400" dirty="0">
                <a:solidFill>
                  <a:schemeClr val="dk1"/>
                </a:solidFill>
              </a:rPr>
              <a:t> can also provide the following protection:</a:t>
            </a:r>
          </a:p>
          <a:p>
            <a:pPr marL="1371600" lvl="1" indent="-5080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r>
              <a:rPr lang="en-US" sz="4400" dirty="0">
                <a:solidFill>
                  <a:schemeClr val="dk1"/>
                </a:solidFill>
              </a:rPr>
              <a:t>Malware scans</a:t>
            </a:r>
          </a:p>
          <a:p>
            <a:pPr marL="1371600" lvl="1" indent="-5080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r>
              <a:rPr lang="en-US" sz="4400" dirty="0">
                <a:solidFill>
                  <a:schemeClr val="dk1"/>
                </a:solidFill>
              </a:rPr>
              <a:t>Firewall</a:t>
            </a:r>
          </a:p>
          <a:p>
            <a:pPr marL="1371600" lvl="1" indent="-5080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r>
              <a:rPr lang="en-US" sz="4400" dirty="0">
                <a:solidFill>
                  <a:schemeClr val="dk1"/>
                </a:solidFill>
              </a:rPr>
              <a:t>IP options (to monitor/block suspicious traffic)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endParaRPr lang="en-US" sz="44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8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 Against WordPress on Target 1    (2/2)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12" name="Google Shape;2412;p147"/>
          <p:cNvSpPr txBox="1">
            <a:spLocks noGrp="1"/>
          </p:cNvSpPr>
          <p:nvPr>
            <p:ph type="body" idx="3"/>
          </p:nvPr>
        </p:nvSpPr>
        <p:spPr>
          <a:xfrm>
            <a:off x="642897" y="1924650"/>
            <a:ext cx="23003292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0640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How to install it (include commands)</a:t>
            </a:r>
          </a:p>
          <a:p>
            <a:pPr marL="977900" indent="-571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</a:pPr>
            <a:r>
              <a:rPr lang="en-AU" sz="4400" dirty="0">
                <a:solidFill>
                  <a:schemeClr val="dk1"/>
                </a:solidFill>
              </a:rPr>
              <a:t>To apply </a:t>
            </a:r>
            <a:r>
              <a:rPr lang="en-AU" sz="4400" dirty="0" err="1">
                <a:solidFill>
                  <a:schemeClr val="dk1"/>
                </a:solidFill>
              </a:rPr>
              <a:t>Wordpress</a:t>
            </a:r>
            <a:r>
              <a:rPr lang="en-AU" sz="4400" dirty="0">
                <a:solidFill>
                  <a:schemeClr val="dk1"/>
                </a:solidFill>
              </a:rPr>
              <a:t> updates with the following command</a:t>
            </a:r>
            <a:r>
              <a:rPr lang="en-AU" sz="3600" dirty="0">
                <a:solidFill>
                  <a:schemeClr val="dk1"/>
                </a:solidFill>
              </a:rPr>
              <a:t>:   </a:t>
            </a:r>
          </a:p>
          <a:p>
            <a:pPr marL="406400" indent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r>
              <a:rPr lang="en-AU" sz="3600" dirty="0">
                <a:solidFill>
                  <a:schemeClr val="dk1"/>
                </a:solidFill>
              </a:rPr>
              <a:t>	 </a:t>
            </a:r>
            <a:r>
              <a:rPr lang="en-AU" sz="40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 core update --version=VERSION_NUMBER –force</a:t>
            </a:r>
          </a:p>
          <a:p>
            <a:pPr marL="977900" indent="-571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</a:pPr>
            <a:r>
              <a:rPr lang="en-US" sz="4400" dirty="0">
                <a:solidFill>
                  <a:schemeClr val="dk1"/>
                </a:solidFill>
              </a:rPr>
              <a:t>To apply </a:t>
            </a:r>
            <a:r>
              <a:rPr lang="en-US" sz="4400" dirty="0" err="1">
                <a:solidFill>
                  <a:schemeClr val="dk1"/>
                </a:solidFill>
              </a:rPr>
              <a:t>Wordfence</a:t>
            </a:r>
            <a:r>
              <a:rPr lang="en-US" sz="3600" dirty="0">
                <a:solidFill>
                  <a:schemeClr val="dk1"/>
                </a:solidFill>
              </a:rPr>
              <a:t>:  </a:t>
            </a:r>
          </a:p>
          <a:p>
            <a:pPr marL="1435100" lvl="1" indent="-571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</a:pPr>
            <a:r>
              <a:rPr lang="en-US" sz="3600" dirty="0">
                <a:solidFill>
                  <a:schemeClr val="dk1"/>
                </a:solidFill>
              </a:rPr>
              <a:t>Log into your WordPress admin.</a:t>
            </a:r>
          </a:p>
          <a:p>
            <a:pPr marL="1435100" lvl="1" indent="-571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</a:pPr>
            <a:r>
              <a:rPr lang="en-US" sz="3600" dirty="0">
                <a:solidFill>
                  <a:schemeClr val="dk1"/>
                </a:solidFill>
              </a:rPr>
              <a:t>In the left-hand menu, choose Plugins &gt; Add New.</a:t>
            </a:r>
          </a:p>
          <a:p>
            <a:pPr marL="1435100" lvl="1" indent="-571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</a:pPr>
            <a:r>
              <a:rPr lang="en-US" sz="3600" dirty="0">
                <a:solidFill>
                  <a:schemeClr val="dk1"/>
                </a:solidFill>
              </a:rPr>
              <a:t>Type </a:t>
            </a:r>
            <a:r>
              <a:rPr lang="en-US" sz="3600" dirty="0" err="1">
                <a:solidFill>
                  <a:schemeClr val="dk1"/>
                </a:solidFill>
              </a:rPr>
              <a:t>wordfence</a:t>
            </a:r>
            <a:r>
              <a:rPr lang="en-US" sz="3600" dirty="0">
                <a:solidFill>
                  <a:schemeClr val="dk1"/>
                </a:solidFill>
              </a:rPr>
              <a:t> into the top-right Search Plugins box and press Return.</a:t>
            </a:r>
          </a:p>
          <a:p>
            <a:pPr marL="1435100" lvl="1" indent="-571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</a:pPr>
            <a:r>
              <a:rPr lang="en-US" sz="3600" dirty="0">
                <a:solidFill>
                  <a:schemeClr val="dk1"/>
                </a:solidFill>
              </a:rPr>
              <a:t>Find </a:t>
            </a:r>
            <a:r>
              <a:rPr lang="en-US" sz="3600" dirty="0" err="1">
                <a:solidFill>
                  <a:schemeClr val="dk1"/>
                </a:solidFill>
              </a:rPr>
              <a:t>Wordfence</a:t>
            </a:r>
            <a:r>
              <a:rPr lang="en-US" sz="3600" dirty="0">
                <a:solidFill>
                  <a:schemeClr val="dk1"/>
                </a:solidFill>
              </a:rPr>
              <a:t> Security – Firewall &amp; Malware Scan in the search results, and click its Install Now button: 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endParaRPr lang="en-US" sz="44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71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 Against Weak Passwords on Target 1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8" name="Google Shape;2418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19" name="Google Shape;2419;p148"/>
          <p:cNvSpPr txBox="1">
            <a:spLocks noGrp="1"/>
          </p:cNvSpPr>
          <p:nvPr>
            <p:ph type="body" idx="3"/>
          </p:nvPr>
        </p:nvSpPr>
        <p:spPr>
          <a:xfrm>
            <a:off x="703375" y="2295399"/>
            <a:ext cx="22942800" cy="10636829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AU" sz="4400" dirty="0">
                <a:solidFill>
                  <a:schemeClr val="dk1"/>
                </a:solidFill>
              </a:rPr>
              <a:t>Why It Works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AU" sz="4400" dirty="0">
                <a:solidFill>
                  <a:schemeClr val="dk1"/>
                </a:solidFill>
              </a:rPr>
              <a:t>Having complex password with Upper &amp; Lower Case Alphabet, special characters and number, with minimum length of 10 make brute forcing more difficult.  No patches will be required.</a:t>
            </a:r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lang="en-AU" sz="2400" dirty="0">
              <a:solidFill>
                <a:schemeClr val="dk1"/>
              </a:solidFill>
            </a:endParaRPr>
          </a:p>
          <a:p>
            <a:pPr marL="40640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How to install it (include commands)</a:t>
            </a:r>
          </a:p>
          <a:p>
            <a:pPr marL="977900" indent="-571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r>
              <a:rPr lang="en-US" sz="4400" dirty="0">
                <a:solidFill>
                  <a:schemeClr val="dk1"/>
                </a:solidFill>
              </a:rPr>
              <a:t>Edit /</a:t>
            </a:r>
            <a:r>
              <a:rPr lang="en-US" sz="4400" dirty="0" err="1">
                <a:solidFill>
                  <a:schemeClr val="dk1"/>
                </a:solidFill>
              </a:rPr>
              <a:t>etc</a:t>
            </a:r>
            <a:r>
              <a:rPr lang="en-US" sz="4400" dirty="0">
                <a:solidFill>
                  <a:schemeClr val="dk1"/>
                </a:solidFill>
              </a:rPr>
              <a:t>/</a:t>
            </a:r>
            <a:r>
              <a:rPr lang="en-US" sz="4400" dirty="0" err="1">
                <a:solidFill>
                  <a:schemeClr val="dk1"/>
                </a:solidFill>
              </a:rPr>
              <a:t>pam.d</a:t>
            </a:r>
            <a:r>
              <a:rPr lang="en-US" sz="4400" dirty="0">
                <a:solidFill>
                  <a:schemeClr val="dk1"/>
                </a:solidFill>
              </a:rPr>
              <a:t>/common-password file</a:t>
            </a:r>
          </a:p>
          <a:p>
            <a:pPr marL="977900" indent="-571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r>
              <a:rPr lang="en-US" sz="4400" dirty="0">
                <a:solidFill>
                  <a:schemeClr val="dk1"/>
                </a:solidFill>
              </a:rPr>
              <a:t>To increase password to 10 characters add  “</a:t>
            </a:r>
            <a:r>
              <a:rPr lang="en-US" sz="4400" dirty="0" err="1">
                <a:solidFill>
                  <a:schemeClr val="dk1"/>
                </a:solidFill>
              </a:rPr>
              <a:t>minlen</a:t>
            </a:r>
            <a:r>
              <a:rPr lang="en-US" sz="4400" dirty="0">
                <a:solidFill>
                  <a:schemeClr val="dk1"/>
                </a:solidFill>
              </a:rPr>
              <a:t>=10” to at this command line “ password [success=2 default=ignore] pam_unix.so obscure sha512 </a:t>
            </a:r>
            <a:r>
              <a:rPr lang="en-US" sz="4400" dirty="0" err="1">
                <a:solidFill>
                  <a:schemeClr val="dk1"/>
                </a:solidFill>
                <a:highlight>
                  <a:srgbClr val="C0C0C0"/>
                </a:highlight>
              </a:rPr>
              <a:t>minlen</a:t>
            </a:r>
            <a:r>
              <a:rPr lang="en-US" sz="4400" dirty="0">
                <a:solidFill>
                  <a:schemeClr val="dk1"/>
                </a:solidFill>
                <a:highlight>
                  <a:srgbClr val="C0C0C0"/>
                </a:highlight>
              </a:rPr>
              <a:t>=10</a:t>
            </a:r>
            <a:r>
              <a:rPr lang="en-US" sz="4400" dirty="0">
                <a:solidFill>
                  <a:schemeClr val="dk1"/>
                </a:solidFill>
              </a:rPr>
              <a:t>”</a:t>
            </a:r>
          </a:p>
          <a:p>
            <a:pPr marL="977900" indent="-571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r>
              <a:rPr lang="en-US" sz="4400" dirty="0">
                <a:solidFill>
                  <a:schemeClr val="dk1"/>
                </a:solidFill>
              </a:rPr>
              <a:t>Add  “</a:t>
            </a:r>
            <a:r>
              <a:rPr lang="en-AU" sz="4400" dirty="0" err="1">
                <a:solidFill>
                  <a:schemeClr val="dk1"/>
                </a:solidFill>
              </a:rPr>
              <a:t>ucredit</a:t>
            </a:r>
            <a:r>
              <a:rPr lang="en-AU" sz="4400" dirty="0">
                <a:solidFill>
                  <a:schemeClr val="dk1"/>
                </a:solidFill>
              </a:rPr>
              <a:t>=-1</a:t>
            </a:r>
            <a:r>
              <a:rPr lang="en-US" sz="4400" dirty="0">
                <a:solidFill>
                  <a:schemeClr val="dk1"/>
                </a:solidFill>
              </a:rPr>
              <a:t>” to at this command line “ password [password        requisite                       pam_pwquality.so retry=3 </a:t>
            </a:r>
            <a:r>
              <a:rPr lang="en-US" sz="4400" dirty="0" err="1">
                <a:solidFill>
                  <a:schemeClr val="dk1"/>
                </a:solidFill>
                <a:highlight>
                  <a:srgbClr val="C0C0C0"/>
                </a:highlight>
              </a:rPr>
              <a:t>dcredit</a:t>
            </a:r>
            <a:r>
              <a:rPr lang="en-US" sz="4400" dirty="0">
                <a:solidFill>
                  <a:schemeClr val="dk1"/>
                </a:solidFill>
                <a:highlight>
                  <a:srgbClr val="C0C0C0"/>
                </a:highlight>
              </a:rPr>
              <a:t>=-1</a:t>
            </a:r>
            <a:r>
              <a:rPr lang="en-US" sz="4400" dirty="0">
                <a:solidFill>
                  <a:schemeClr val="dk1"/>
                </a:solidFill>
              </a:rPr>
              <a:t>”</a:t>
            </a:r>
          </a:p>
          <a:p>
            <a:pPr marL="977900" indent="-5715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endParaRPr lang="en-AU"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endParaRPr lang="en-AU"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endParaRPr sz="4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 Against Malware on Target 1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5" name="Google Shape;2425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26" name="Google Shape;2426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Why the patch works.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Antiviruses specialize in removal, detection and overall prevention of malicious threats against computers.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Schedule scanning can remove known malicious viruses.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endParaRPr lang="en-AU" sz="4400" dirty="0">
              <a:solidFill>
                <a:schemeClr val="dk1"/>
              </a:solidFill>
            </a:endParaRP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How to install it (include commands)</a:t>
            </a:r>
          </a:p>
          <a:p>
            <a:pPr marL="914400" indent="-5080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r>
              <a:rPr lang="en-AU" sz="4400" dirty="0">
                <a:solidFill>
                  <a:schemeClr val="dk1"/>
                </a:solidFill>
              </a:rPr>
              <a:t>To apply antivirus software:    </a:t>
            </a:r>
            <a:r>
              <a:rPr lang="en-AU" sz="4400" dirty="0" err="1">
                <a:solidFill>
                  <a:schemeClr val="dk1"/>
                </a:solidFill>
              </a:rPr>
              <a:t>sudo</a:t>
            </a:r>
            <a:r>
              <a:rPr lang="en-AU" sz="4400" dirty="0">
                <a:solidFill>
                  <a:schemeClr val="dk1"/>
                </a:solidFill>
              </a:rPr>
              <a:t> apt-get install [</a:t>
            </a:r>
            <a:r>
              <a:rPr lang="en-AU" sz="4400" dirty="0" err="1">
                <a:solidFill>
                  <a:schemeClr val="dk1"/>
                </a:solidFill>
              </a:rPr>
              <a:t>antivirus_software</a:t>
            </a:r>
            <a:r>
              <a:rPr lang="en-AU" sz="4400" dirty="0">
                <a:solidFill>
                  <a:schemeClr val="dk1"/>
                </a:solidFill>
              </a:rPr>
              <a:t>] 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 Against Code Injection on Target 1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5" name="Google Shape;2425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26" name="Google Shape;2426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Why the patch works.</a:t>
            </a: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WAF applies a set of rules to the communication within the HTTP/HTTPS/SOAP/XML-RPC/Web Service layers and help to filter out malicious data and requests.</a:t>
            </a:r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lang="en-AU" sz="4400" dirty="0">
              <a:solidFill>
                <a:schemeClr val="dk1"/>
              </a:solidFill>
            </a:endParaRP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How to install it (include commands)</a:t>
            </a:r>
          </a:p>
          <a:p>
            <a:pPr marL="914400" indent="-5080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r>
              <a:rPr lang="en-AU" sz="4400" dirty="0">
                <a:solidFill>
                  <a:schemeClr val="dk1"/>
                </a:solidFill>
              </a:rPr>
              <a:t>https://kifarunix.com/install-and-configure-naxsi-nginx-waf-on-ubuntu-18-04-lts/</a:t>
            </a:r>
            <a:endParaRPr sz="4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5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Contents</a:t>
            </a:r>
            <a:endParaRPr dirty="0"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document contains the following: </a:t>
            </a:r>
            <a:endParaRPr dirty="0"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Alerts Implemented</a:t>
            </a:r>
            <a:endParaRPr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Hardening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828306" y="2304363"/>
            <a:ext cx="17098226" cy="1012508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436281" y="2304363"/>
            <a:ext cx="5211919" cy="10077105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2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+mj-lt"/>
                <a:ea typeface="Roboto Black"/>
                <a:cs typeface="Roboto Black"/>
                <a:sym typeface="Roboto Black"/>
              </a:rPr>
              <a:t>Address Range:192.168.1.0/24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+mj-lt"/>
                <a:ea typeface="Roboto Black"/>
                <a:cs typeface="Roboto Black"/>
                <a:sym typeface="Roboto Black"/>
              </a:rPr>
              <a:t>Netmask:255.255.255.0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 dirty="0">
                <a:latin typeface="+mj-lt"/>
                <a:ea typeface="Roboto Black"/>
                <a:cs typeface="Roboto Black"/>
                <a:sym typeface="Roboto Black"/>
              </a:rPr>
              <a:t>Gateway:192.168.1.1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2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>
                <a:latin typeface="+mj-lt"/>
                <a:ea typeface="Roboto Black"/>
                <a:sym typeface="Roboto Black"/>
              </a:rPr>
              <a:t>IPv4:192.168.1.90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OS:Debian</a:t>
            </a:r>
            <a:r>
              <a:rPr lang="en-US" sz="2400" dirty="0">
                <a:latin typeface="+mj-lt"/>
                <a:ea typeface="Roboto Black"/>
                <a:sym typeface="Roboto Black"/>
              </a:rPr>
              <a:t> Kali 5.4.0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Hostname:Kali</a:t>
            </a:r>
            <a:endParaRPr lang="en-US" sz="2400" dirty="0">
              <a:latin typeface="+mj-lt"/>
              <a:ea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buClr>
                <a:schemeClr val="dk1"/>
              </a:buClr>
              <a:buSzPts val="2900"/>
            </a:pPr>
            <a:r>
              <a:rPr lang="en-US" sz="2400" dirty="0">
                <a:latin typeface="+mj-lt"/>
                <a:ea typeface="Roboto Black"/>
                <a:sym typeface="Roboto Black"/>
              </a:rPr>
              <a:t>IPv4:192.168.1.100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OS:Ubuntu</a:t>
            </a:r>
            <a:r>
              <a:rPr lang="en-US" sz="2400" dirty="0">
                <a:latin typeface="+mj-lt"/>
                <a:ea typeface="Roboto Black"/>
                <a:sym typeface="Roboto Black"/>
              </a:rPr>
              <a:t> 18.04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Hostname:ELK</a:t>
            </a:r>
            <a:r>
              <a:rPr lang="en-US" sz="2400" dirty="0">
                <a:latin typeface="+mj-lt"/>
                <a:ea typeface="Roboto Black"/>
                <a:sym typeface="Roboto Black"/>
              </a:rPr>
              <a:t> Stack</a:t>
            </a:r>
          </a:p>
          <a:p>
            <a:pPr>
              <a:buClr>
                <a:schemeClr val="dk1"/>
              </a:buClr>
              <a:buSzPts val="2900"/>
            </a:pPr>
            <a:endParaRPr lang="en-US" sz="2400" dirty="0">
              <a:latin typeface="+mj-lt"/>
              <a:ea typeface="Roboto Black"/>
              <a:sym typeface="Roboto Black"/>
            </a:endParaRPr>
          </a:p>
          <a:p>
            <a:pPr>
              <a:buClr>
                <a:schemeClr val="dk1"/>
              </a:buClr>
              <a:buSzPts val="2900"/>
            </a:pPr>
            <a:r>
              <a:rPr lang="en-US" sz="2400" dirty="0">
                <a:latin typeface="+mj-lt"/>
                <a:ea typeface="Roboto Black"/>
                <a:sym typeface="Roboto Black"/>
              </a:rPr>
              <a:t>IPv4:192.168.1.105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OS:Ubuntu</a:t>
            </a:r>
            <a:r>
              <a:rPr lang="en-US" sz="2400" dirty="0">
                <a:latin typeface="+mj-lt"/>
                <a:ea typeface="Roboto Black"/>
                <a:sym typeface="Roboto Black"/>
              </a:rPr>
              <a:t> 18.04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Hostname:Captoe</a:t>
            </a:r>
            <a:endParaRPr lang="en-US" sz="2400" dirty="0">
              <a:latin typeface="+mj-lt"/>
              <a:ea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24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buClr>
                <a:schemeClr val="dk1"/>
              </a:buClr>
              <a:buSzPts val="2900"/>
            </a:pPr>
            <a:r>
              <a:rPr lang="en-US" sz="2400" dirty="0">
                <a:latin typeface="+mj-lt"/>
                <a:ea typeface="Roboto Black"/>
                <a:sym typeface="Roboto Black"/>
              </a:rPr>
              <a:t>IPv4:192.168.1.110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OS:Debian</a:t>
            </a:r>
            <a:r>
              <a:rPr lang="en-US" sz="2400" dirty="0">
                <a:latin typeface="+mj-lt"/>
                <a:ea typeface="Roboto Black"/>
                <a:sym typeface="Roboto Black"/>
              </a:rPr>
              <a:t> GNU/Linux 8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Hostname:Target</a:t>
            </a:r>
            <a:r>
              <a:rPr lang="en-US" sz="2400" dirty="0">
                <a:latin typeface="+mj-lt"/>
                <a:ea typeface="Roboto Black"/>
                <a:sym typeface="Roboto Black"/>
              </a:rPr>
              <a:t>  1</a:t>
            </a:r>
          </a:p>
          <a:p>
            <a:pPr>
              <a:buClr>
                <a:schemeClr val="dk1"/>
              </a:buClr>
              <a:buSzPts val="2900"/>
            </a:pPr>
            <a:endParaRPr lang="en-US" sz="2400" dirty="0">
              <a:latin typeface="+mj-lt"/>
              <a:ea typeface="Roboto Black"/>
              <a:sym typeface="Roboto Black"/>
            </a:endParaRPr>
          </a:p>
          <a:p>
            <a:pPr>
              <a:buClr>
                <a:schemeClr val="dk1"/>
              </a:buClr>
              <a:buSzPts val="2900"/>
            </a:pPr>
            <a:r>
              <a:rPr lang="en-US" sz="2400" dirty="0">
                <a:latin typeface="+mj-lt"/>
                <a:ea typeface="Roboto Black"/>
                <a:sym typeface="Roboto Black"/>
              </a:rPr>
              <a:t>IPv4:192.168.1.115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OS:Debian</a:t>
            </a:r>
            <a:r>
              <a:rPr lang="en-US" sz="2400" dirty="0">
                <a:latin typeface="+mj-lt"/>
                <a:ea typeface="Roboto Black"/>
                <a:sym typeface="Roboto Black"/>
              </a:rPr>
              <a:t> GNU/Linux 8</a:t>
            </a:r>
          </a:p>
          <a:p>
            <a:pPr>
              <a:buClr>
                <a:schemeClr val="dk1"/>
              </a:buClr>
              <a:buSzPts val="2900"/>
            </a:pPr>
            <a:r>
              <a:rPr lang="en-US" sz="2400" dirty="0" err="1">
                <a:latin typeface="+mj-lt"/>
                <a:ea typeface="Roboto Black"/>
                <a:sym typeface="Roboto Black"/>
              </a:rPr>
              <a:t>Hostname:Target</a:t>
            </a:r>
            <a:r>
              <a:rPr lang="en-US" sz="2400" dirty="0">
                <a:latin typeface="+mj-lt"/>
                <a:ea typeface="Roboto Black"/>
                <a:sym typeface="Roboto Black"/>
              </a:rPr>
              <a:t> 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AU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52093-5F61-4E9A-B3EB-0F544395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329" y="2986744"/>
            <a:ext cx="13944301" cy="88815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Our assessment uncovered the following critical vulnerabilities in </a:t>
            </a:r>
            <a:r>
              <a:rPr lang="en-US" sz="4400" b="1" dirty="0"/>
              <a:t>Target 1</a:t>
            </a:r>
            <a:r>
              <a:rPr lang="en-US" sz="4400" dirty="0"/>
              <a:t>.</a:t>
            </a: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1150085871"/>
              </p:ext>
            </p:extLst>
          </p:nvPr>
        </p:nvGraphicFramePr>
        <p:xfrm>
          <a:off x="952464" y="3698756"/>
          <a:ext cx="21995625" cy="8302571"/>
        </p:xfrm>
        <a:graphic>
          <a:graphicData uri="http://schemas.openxmlformats.org/drawingml/2006/table">
            <a:tbl>
              <a:tblPr>
                <a:noFill/>
                <a:tableStyleId>{FC0C2C74-B4C5-4CE6-BEDB-7009B19D5CE6}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66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2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Insecure MySQL Database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 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The hashed passwords for the users are stored in MySQL database, access to the MySQL databased was not restricted.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 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8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MyQL</a:t>
                      </a:r>
                      <a:r>
                        <a:rPr lang="en-US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database dump was not restricted, can gain user password hashes, tools can be used to cracked the hashes.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28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Malware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Virus can easily penetrate the system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Virus can caused service interruption, and having sensitive data stolen.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28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Weak Password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 user has simple password that can easily cracked.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 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This password can be brute forced or easily guessed.</a:t>
                      </a:r>
                      <a:endParaRPr lang="en-AU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472540"/>
                  </a:ext>
                </a:extLst>
              </a:tr>
              <a:tr h="18028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Code Injections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Malicious code could inject to carried out attacks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AU" sz="28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Result malicious data were sent to the server to carry out the attack,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68377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42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Alerts Implemented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Excessive HTTP Errors Alert</a:t>
            </a:r>
            <a:endParaRPr dirty="0"/>
          </a:p>
        </p:txBody>
      </p:sp>
      <p:sp>
        <p:nvSpPr>
          <p:cNvPr id="2383" name="Google Shape;2383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84" name="Google Shape;2384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2672016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 dirty="0">
                <a:solidFill>
                  <a:schemeClr val="dk1"/>
                </a:solidFill>
              </a:rPr>
              <a:t>Metric:  		</a:t>
            </a:r>
            <a:r>
              <a:rPr lang="en-US" sz="4400" dirty="0">
                <a:solidFill>
                  <a:schemeClr val="dk1"/>
                </a:solidFill>
              </a:rPr>
              <a:t>WHEN count() GROUPED OVER top 5 '</a:t>
            </a:r>
            <a:r>
              <a:rPr lang="en-US" sz="4400" dirty="0" err="1">
                <a:solidFill>
                  <a:schemeClr val="dk1"/>
                </a:solidFill>
              </a:rPr>
              <a:t>http.response.status_code</a:t>
            </a:r>
            <a:r>
              <a:rPr lang="en-US" sz="4400" dirty="0">
                <a:solidFill>
                  <a:schemeClr val="dk1"/>
                </a:solidFill>
              </a:rPr>
              <a:t>'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 dirty="0">
                <a:solidFill>
                  <a:schemeClr val="dk1"/>
                </a:solidFill>
              </a:rPr>
              <a:t>Threshold:  	</a:t>
            </a:r>
            <a:r>
              <a:rPr lang="en-US" sz="4400" dirty="0">
                <a:solidFill>
                  <a:schemeClr val="dk1"/>
                </a:solidFill>
              </a:rPr>
              <a:t> ABOVE 400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F1DE8-C7EF-4B90-A1D1-A16F7287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325" y="5110559"/>
            <a:ext cx="11871453" cy="72760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 Request Size Monitor Alert</a:t>
            </a:r>
            <a:endParaRPr dirty="0"/>
          </a:p>
        </p:txBody>
      </p:sp>
      <p:sp>
        <p:nvSpPr>
          <p:cNvPr id="2383" name="Google Shape;2383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4" name="Google Shape;2384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2672016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 dirty="0">
                <a:solidFill>
                  <a:schemeClr val="dk1"/>
                </a:solidFill>
              </a:rPr>
              <a:t>Metric:  		</a:t>
            </a:r>
            <a:r>
              <a:rPr lang="en-US" sz="4400" dirty="0">
                <a:solidFill>
                  <a:schemeClr val="dk1"/>
                </a:solidFill>
              </a:rPr>
              <a:t>WHEN sum() of </a:t>
            </a:r>
            <a:r>
              <a:rPr lang="en-US" sz="4400" dirty="0" err="1">
                <a:solidFill>
                  <a:schemeClr val="dk1"/>
                </a:solidFill>
              </a:rPr>
              <a:t>http.request.bytes</a:t>
            </a:r>
            <a:r>
              <a:rPr lang="en-US" sz="4400" dirty="0">
                <a:solidFill>
                  <a:schemeClr val="dk1"/>
                </a:solidFill>
              </a:rPr>
              <a:t> OVER all documents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 dirty="0">
                <a:solidFill>
                  <a:schemeClr val="dk1"/>
                </a:solidFill>
              </a:rPr>
              <a:t>Threshold:  	</a:t>
            </a:r>
            <a:r>
              <a:rPr lang="en-US" sz="4400" dirty="0">
                <a:solidFill>
                  <a:schemeClr val="dk1"/>
                </a:solidFill>
              </a:rPr>
              <a:t>ABOVE 3500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CCF06-F5B5-4A0C-9C77-652EA72FD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54" y="4967416"/>
            <a:ext cx="9830384" cy="77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CPU Usage Monitor Alert</a:t>
            </a:r>
            <a:endParaRPr dirty="0"/>
          </a:p>
        </p:txBody>
      </p:sp>
      <p:sp>
        <p:nvSpPr>
          <p:cNvPr id="2383" name="Google Shape;2383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84" name="Google Shape;2384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2672016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 dirty="0">
                <a:solidFill>
                  <a:schemeClr val="dk1"/>
                </a:solidFill>
              </a:rPr>
              <a:t>Metric:  		</a:t>
            </a:r>
            <a:r>
              <a:rPr lang="en-US" sz="4400" dirty="0">
                <a:solidFill>
                  <a:schemeClr val="dk1"/>
                </a:solidFill>
              </a:rPr>
              <a:t>WHEN max() OF system.process.cpu.total.pct OVER all documents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 dirty="0">
                <a:solidFill>
                  <a:schemeClr val="dk1"/>
                </a:solidFill>
              </a:rPr>
              <a:t>Threshold:  	</a:t>
            </a:r>
            <a:r>
              <a:rPr lang="en-US" sz="4400" dirty="0">
                <a:solidFill>
                  <a:schemeClr val="dk1"/>
                </a:solidFill>
              </a:rPr>
              <a:t>ABOVE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9B25A-5483-44CD-8BB5-9DA389722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3" y="4967416"/>
            <a:ext cx="9986211" cy="79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876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752</Words>
  <Application>Microsoft Office PowerPoint</Application>
  <PresentationFormat>Custom</PresentationFormat>
  <Paragraphs>132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Lato Light</vt:lpstr>
      <vt:lpstr>Roboto</vt:lpstr>
      <vt:lpstr>Arial</vt:lpstr>
      <vt:lpstr>Roboto Thin</vt:lpstr>
      <vt:lpstr>Roboto Medium</vt:lpstr>
      <vt:lpstr>Roboto Black</vt:lpstr>
      <vt:lpstr>Courier New</vt:lpstr>
      <vt:lpstr>Roboto Light</vt:lpstr>
      <vt:lpstr>Helvetica Neue</vt:lpstr>
      <vt:lpstr>Inconsolata</vt:lpstr>
      <vt:lpstr>Amatic SC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 </vt:lpstr>
      <vt:lpstr>Network Topology</vt:lpstr>
      <vt:lpstr>Critical Vulnerabilities: Target 1</vt:lpstr>
      <vt:lpstr>Alerts Implemented  </vt:lpstr>
      <vt:lpstr>Excessive HTTP Errors Alert</vt:lpstr>
      <vt:lpstr>HTTP Request Size Monitor Alert</vt:lpstr>
      <vt:lpstr>CPU Usage Monitor Alert</vt:lpstr>
      <vt:lpstr>Hardening  </vt:lpstr>
      <vt:lpstr>Hardening Against WordPress on Target 1    (1/2)</vt:lpstr>
      <vt:lpstr>Hardening Against WordPress on Target 1    (2/2)</vt:lpstr>
      <vt:lpstr>Hardening Against Weak Passwords on Target 1</vt:lpstr>
      <vt:lpstr>Hardening Against Malware on Target 1</vt:lpstr>
      <vt:lpstr>Hardening Against Code Injection on Target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Eric Loi</dc:creator>
  <cp:lastModifiedBy>Eric Loi</cp:lastModifiedBy>
  <cp:revision>40</cp:revision>
  <dcterms:modified xsi:type="dcterms:W3CDTF">2021-05-06T06:31:09Z</dcterms:modified>
</cp:coreProperties>
</file>